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20"/>
  </p:notesMasterIdLst>
  <p:sldIdLst>
    <p:sldId id="1369" r:id="rId3"/>
    <p:sldId id="1398" r:id="rId4"/>
    <p:sldId id="1397" r:id="rId5"/>
    <p:sldId id="1399" r:id="rId6"/>
    <p:sldId id="1410" r:id="rId7"/>
    <p:sldId id="1400" r:id="rId8"/>
    <p:sldId id="1411" r:id="rId9"/>
    <p:sldId id="1412" r:id="rId10"/>
    <p:sldId id="1401" r:id="rId11"/>
    <p:sldId id="1402" r:id="rId12"/>
    <p:sldId id="1403" r:id="rId13"/>
    <p:sldId id="1404" r:id="rId14"/>
    <p:sldId id="1405" r:id="rId15"/>
    <p:sldId id="1406" r:id="rId16"/>
    <p:sldId id="1407" r:id="rId17"/>
    <p:sldId id="1366" r:id="rId18"/>
    <p:sldId id="1409" r:id="rId19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1A1"/>
    <a:srgbClr val="640000"/>
    <a:srgbClr val="00CAC5"/>
    <a:srgbClr val="DDDDDD"/>
    <a:srgbClr val="B2B2B2"/>
    <a:srgbClr val="FFFFFF"/>
    <a:srgbClr val="808080"/>
    <a:srgbClr val="5F5F5F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9" autoAdjust="0"/>
    <p:restoredTop sz="91188" autoAdjust="0"/>
  </p:normalViewPr>
  <p:slideViewPr>
    <p:cSldViewPr snapToObjects="1">
      <p:cViewPr varScale="1">
        <p:scale>
          <a:sx n="75" d="100"/>
          <a:sy n="75" d="100"/>
        </p:scale>
        <p:origin x="648" y="0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7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1777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15.09.2017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AAFD9CEC-22FB-4765-9CE1-1C22B838C2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15.09.2017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80A12A4-63EC-4D3A-8DFE-8907403D6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15.09.2017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1841FDC5-94CD-4187-84F2-E6C5BDB85F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15.09.2017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challenges/LSVRC/2013/slides/overfeat_ilsvrc2013.pdf" TargetMode="External"/><Relationship Id="rId2" Type="http://schemas.openxmlformats.org/officeDocument/2006/relationships/hyperlink" Target="https://arxiv.org/pdf/1512.03385.pdf%20RESNET100" TargetMode="External"/><Relationship Id="rId1" Type="http://schemas.openxmlformats.org/officeDocument/2006/relationships/slideLayout" Target="../slideLayouts/slideLayout71.xml"/><Relationship Id="rId4" Type="http://schemas.openxmlformats.org/officeDocument/2006/relationships/hyperlink" Target="http://mdlai.com/2016/03/29/player-tracker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Bounding Box Estimation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573016"/>
            <a:ext cx="8534400" cy="792088"/>
          </a:xfrm>
        </p:spPr>
        <p:txBody>
          <a:bodyPr/>
          <a:lstStyle/>
          <a:p>
            <a:r>
              <a:rPr lang="en-US" dirty="0" err="1"/>
              <a:t>Projektpraktikum</a:t>
            </a:r>
            <a:r>
              <a:rPr lang="en-US" dirty="0"/>
              <a:t> </a:t>
            </a:r>
            <a:r>
              <a:rPr lang="en-US" dirty="0" err="1"/>
              <a:t>Maschinelles</a:t>
            </a:r>
            <a:r>
              <a:rPr lang="en-US" dirty="0"/>
              <a:t> </a:t>
            </a:r>
            <a:r>
              <a:rPr lang="en-US" dirty="0" err="1"/>
              <a:t>Lernen</a:t>
            </a:r>
            <a:endParaRPr lang="en-US" dirty="0"/>
          </a:p>
          <a:p>
            <a:r>
              <a:rPr lang="en-US" dirty="0"/>
              <a:t>SS 2017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F653328-970F-4D0D-BC21-473077EBD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15.09.2017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AB6A3BA-7705-4D8C-B03F-7B2E4B9E6B5B}"/>
              </a:ext>
            </a:extLst>
          </p:cNvPr>
          <p:cNvGrpSpPr/>
          <p:nvPr/>
        </p:nvGrpSpPr>
        <p:grpSpPr>
          <a:xfrm>
            <a:off x="5195208" y="4404922"/>
            <a:ext cx="1801584" cy="630762"/>
            <a:chOff x="4006384" y="4500534"/>
            <a:chExt cx="1801584" cy="63076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9FFB4D2-32F5-4F7D-8924-3F564A49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635BE17-CF9D-45D5-9EA5-044C0800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Silhouette Extraction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</p:spPr>
        <p:txBody>
          <a:bodyPr/>
          <a:lstStyle/>
          <a:p>
            <a:r>
              <a:rPr lang="en-US" dirty="0"/>
              <a:t>Divided in 2 steps:</a:t>
            </a:r>
          </a:p>
          <a:p>
            <a:pPr marL="457200" indent="-457200">
              <a:buAutoNum type="arabicPeriod"/>
            </a:pPr>
            <a:r>
              <a:rPr lang="en-US" dirty="0"/>
              <a:t>Background subtraction with opencv3 (KNN approach) with shadow filtering; first 10 frames of video will be used for pre-rendering ZEIT IN MS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8730F8B-74FF-43BC-BC2F-613CB23BF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E8E2819-3711-4629-8958-09356539E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233418-B419-414A-BB79-83856663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952" y="2937368"/>
            <a:ext cx="4658647" cy="26204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61F33FB-AA46-4221-9AF1-A267C2B5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5" y="2929486"/>
            <a:ext cx="4672660" cy="2628371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659354B-9F46-479F-86B4-E8107E249629}"/>
              </a:ext>
            </a:extLst>
          </p:cNvPr>
          <p:cNvSpPr/>
          <p:nvPr/>
        </p:nvSpPr>
        <p:spPr>
          <a:xfrm>
            <a:off x="5735960" y="4185084"/>
            <a:ext cx="684076" cy="18002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8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Silhouette Extraction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Divided in 2 steps: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Convex hull calculation with opencv3 ZEIT IN MS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8730F8B-74FF-43BC-BC2F-613CB23BF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E8E2819-3711-4629-8958-09356539E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7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6F1186-F5E0-4669-8D4B-309A572F3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36" t="29400" r="4321" b="25450"/>
          <a:stretch/>
        </p:blipFill>
        <p:spPr>
          <a:xfrm>
            <a:off x="914400" y="2816932"/>
            <a:ext cx="810090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3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3D –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Bounding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Box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8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8A4B77-BC83-4E81-975B-8BFB33CA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38" y="1091998"/>
            <a:ext cx="9012324" cy="506943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EAF8647-4FE0-453D-90BA-6D800DBDA21A}"/>
              </a:ext>
            </a:extLst>
          </p:cNvPr>
          <p:cNvSpPr txBox="1"/>
          <p:nvPr/>
        </p:nvSpPr>
        <p:spPr>
          <a:xfrm>
            <a:off x="1127448" y="4912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33DF486-03AE-462E-8D35-ADCEAF063046}"/>
              </a:ext>
            </a:extLst>
          </p:cNvPr>
          <p:cNvSpPr txBox="1"/>
          <p:nvPr/>
        </p:nvSpPr>
        <p:spPr>
          <a:xfrm>
            <a:off x="5507547" y="6161430"/>
            <a:ext cx="1154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dirty="0"/>
              <a:t>VP3 </a:t>
            </a:r>
            <a:r>
              <a:rPr lang="en-US" sz="1600" dirty="0">
                <a:solidFill>
                  <a:srgbClr val="57565A"/>
                </a:solidFill>
              </a:rPr>
              <a:t>(</a:t>
            </a:r>
            <a:r>
              <a:rPr lang="en-US" sz="1600" dirty="0" err="1">
                <a:solidFill>
                  <a:srgbClr val="57565A"/>
                </a:solidFill>
              </a:rPr>
              <a:t>inf</a:t>
            </a:r>
            <a:r>
              <a:rPr lang="en-US" sz="1600" dirty="0">
                <a:solidFill>
                  <a:srgbClr val="57565A"/>
                </a:solidFill>
              </a:rPr>
              <a:t>)</a:t>
            </a:r>
            <a:endParaRPr lang="en-US" dirty="0">
              <a:solidFill>
                <a:srgbClr val="57565A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3EE261-DC8D-4CDC-A6D0-FE4A6DF6C7B1}"/>
              </a:ext>
            </a:extLst>
          </p:cNvPr>
          <p:cNvSpPr txBox="1"/>
          <p:nvPr/>
        </p:nvSpPr>
        <p:spPr>
          <a:xfrm>
            <a:off x="10884532" y="3212976"/>
            <a:ext cx="71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VP2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inf</a:t>
            </a:r>
            <a:r>
              <a:rPr lang="en-US" sz="16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17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CFBD2FA-22D9-401F-811B-7F55FF6D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38" y="1091997"/>
            <a:ext cx="9012324" cy="506943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3D –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Bounding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Box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2595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1105179-FC8A-43ED-A8E2-9E33F568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38" y="1097522"/>
            <a:ext cx="9012324" cy="50694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3D –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Bounding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Box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221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B7082DD-C610-4367-9846-8565A40E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38" y="1097523"/>
            <a:ext cx="9012324" cy="50694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3D –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Bounding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Box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7733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5640" y="2780928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9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D1C8F8-E65F-47D3-B326-078D24E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231DF5-808C-4F7F-93F2-672DF055C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3D bounding box and moving direction annotations for traffic surveillance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Approach similar to: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Traffic Understanding (</a:t>
            </a:r>
            <a:r>
              <a:rPr lang="de-DE" dirty="0" err="1"/>
              <a:t>Dubska</a:t>
            </a:r>
            <a:r>
              <a:rPr lang="de-DE" dirty="0"/>
              <a:t> et al. 2014)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97A69-632F-4480-8B4E-961878470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9F4613C-0793-4595-8C59-56F96C881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E65738-786D-46EE-A384-FF5D87DC85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/>
          <a:p>
            <a:r>
              <a:rPr lang="de-DE" sz="2000" dirty="0"/>
              <a:t>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B2C15FE-BEDA-4AC6-AFAF-FDD7232CB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9" t="23750" r="6885" b="36350"/>
          <a:stretch/>
        </p:blipFill>
        <p:spPr>
          <a:xfrm>
            <a:off x="914399" y="1803943"/>
            <a:ext cx="7586071" cy="266917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150223-6BAC-4889-A50D-A33E0CFB3B33}"/>
              </a:ext>
            </a:extLst>
          </p:cNvPr>
          <p:cNvSpPr txBox="1"/>
          <p:nvPr/>
        </p:nvSpPr>
        <p:spPr>
          <a:xfrm>
            <a:off x="8576219" y="1803943"/>
            <a:ext cx="27013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Additional Conditions:</a:t>
            </a:r>
          </a:p>
          <a:p>
            <a:pPr marL="457200" indent="-457200">
              <a:buAutoNum type="arabicPeriod"/>
            </a:pPr>
            <a:r>
              <a:rPr lang="en-US" sz="2000" dirty="0"/>
              <a:t>Easiest approach</a:t>
            </a:r>
          </a:p>
          <a:p>
            <a:pPr marL="457200" indent="-457200">
              <a:buAutoNum type="arabicPeriod"/>
            </a:pPr>
            <a:r>
              <a:rPr lang="en-US" sz="2000" dirty="0"/>
              <a:t>At least 10 FPS</a:t>
            </a:r>
          </a:p>
        </p:txBody>
      </p:sp>
    </p:spTree>
    <p:extLst>
      <p:ext uri="{BB962C8B-B14F-4D97-AF65-F5344CB8AC3E}">
        <p14:creationId xmlns:p14="http://schemas.microsoft.com/office/powerpoint/2010/main" val="7113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758"/>
          <p:cNvSpPr/>
          <p:nvPr/>
        </p:nvSpPr>
        <p:spPr>
          <a:xfrm>
            <a:off x="1137841" y="-1"/>
            <a:ext cx="9916318" cy="686356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1" name="Shape 760"/>
          <p:cNvSpPr/>
          <p:nvPr/>
        </p:nvSpPr>
        <p:spPr>
          <a:xfrm>
            <a:off x="114178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3075950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5066904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7071341" y="0"/>
            <a:ext cx="201176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5" name="Shape 764"/>
          <p:cNvSpPr/>
          <p:nvPr/>
        </p:nvSpPr>
        <p:spPr>
          <a:xfrm>
            <a:off x="9069621" y="0"/>
            <a:ext cx="2011761" cy="6858000"/>
          </a:xfrm>
          <a:prstGeom prst="rect">
            <a:avLst/>
          </a:prstGeom>
          <a:solidFill>
            <a:schemeClr val="accent5">
              <a:alpha val="89962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5107839" y="2822110"/>
            <a:ext cx="195865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Silhouette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Extraction</a:t>
            </a:r>
            <a:endParaRPr lang="de-DE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7" name="Shape 777"/>
          <p:cNvSpPr txBox="1"/>
          <p:nvPr/>
        </p:nvSpPr>
        <p:spPr>
          <a:xfrm>
            <a:off x="5072603" y="3851425"/>
            <a:ext cx="1990069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Backgroundsubstraction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Convex</a:t>
            </a: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 Hull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7080470" y="2822110"/>
            <a:ext cx="1991692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3D –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Bounding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Box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9" name="Shape 782"/>
          <p:cNvSpPr txBox="1"/>
          <p:nvPr/>
        </p:nvSpPr>
        <p:spPr>
          <a:xfrm>
            <a:off x="7063975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4th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Vanishing</a:t>
            </a: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 Points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Tangents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0" name="Shape 786"/>
          <p:cNvSpPr txBox="1"/>
          <p:nvPr/>
        </p:nvSpPr>
        <p:spPr>
          <a:xfrm>
            <a:off x="9069620" y="2822110"/>
            <a:ext cx="199169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Demo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1" name="Shape 787"/>
          <p:cNvSpPr txBox="1"/>
          <p:nvPr/>
        </p:nvSpPr>
        <p:spPr>
          <a:xfrm>
            <a:off x="9080466" y="3851656"/>
            <a:ext cx="1990069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5th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1163996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1075035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3102171" y="2822110"/>
            <a:ext cx="1991692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2D –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Bounding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Box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3066003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CNN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Tensorbox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1885155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3847712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5849072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9" name="Straight Connector 44"/>
          <p:cNvSpPr/>
          <p:nvPr/>
        </p:nvSpPr>
        <p:spPr>
          <a:xfrm>
            <a:off x="7850427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0" name="Straight Connector 45"/>
          <p:cNvSpPr/>
          <p:nvPr/>
        </p:nvSpPr>
        <p:spPr>
          <a:xfrm>
            <a:off x="9851787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1793567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9853321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B72CE9F-7FE4-495F-86F0-C2D8C4D5AA2E}"/>
              </a:ext>
            </a:extLst>
          </p:cNvPr>
          <p:cNvSpPr/>
          <p:nvPr/>
        </p:nvSpPr>
        <p:spPr>
          <a:xfrm>
            <a:off x="3750498" y="1654100"/>
            <a:ext cx="690979" cy="63597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41560BF-ECAB-4109-9B47-7C940DB82F24}"/>
              </a:ext>
            </a:extLst>
          </p:cNvPr>
          <p:cNvGrpSpPr/>
          <p:nvPr/>
        </p:nvGrpSpPr>
        <p:grpSpPr>
          <a:xfrm>
            <a:off x="7731474" y="1649876"/>
            <a:ext cx="666075" cy="716361"/>
            <a:chOff x="7674678" y="1448780"/>
            <a:chExt cx="666075" cy="716361"/>
          </a:xfrm>
        </p:grpSpPr>
        <p:sp>
          <p:nvSpPr>
            <p:cNvPr id="7" name="Parallelogramm 6">
              <a:extLst>
                <a:ext uri="{FF2B5EF4-FFF2-40B4-BE49-F238E27FC236}">
                  <a16:creationId xmlns:a16="http://schemas.microsoft.com/office/drawing/2014/main" id="{9C53E209-ABA4-4E24-8EDA-76D157F5ABEE}"/>
                </a:ext>
              </a:extLst>
            </p:cNvPr>
            <p:cNvSpPr/>
            <p:nvPr/>
          </p:nvSpPr>
          <p:spPr>
            <a:xfrm rot="16200000">
              <a:off x="7522921" y="1683851"/>
              <a:ext cx="637381" cy="325200"/>
            </a:xfrm>
            <a:prstGeom prst="parallelogram">
              <a:avLst>
                <a:gd name="adj" fmla="val 23033"/>
              </a:avLst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m 39">
              <a:extLst>
                <a:ext uri="{FF2B5EF4-FFF2-40B4-BE49-F238E27FC236}">
                  <a16:creationId xmlns:a16="http://schemas.microsoft.com/office/drawing/2014/main" id="{783403ED-1976-4FA3-81D0-FC7EB2C84C59}"/>
                </a:ext>
              </a:extLst>
            </p:cNvPr>
            <p:cNvSpPr/>
            <p:nvPr/>
          </p:nvSpPr>
          <p:spPr>
            <a:xfrm rot="16200000" flipV="1">
              <a:off x="7853181" y="1677569"/>
              <a:ext cx="638603" cy="336541"/>
            </a:xfrm>
            <a:prstGeom prst="parallelogram">
              <a:avLst>
                <a:gd name="adj" fmla="val 21796"/>
              </a:avLst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ussdiagramm: Verzweigung 7">
              <a:extLst>
                <a:ext uri="{FF2B5EF4-FFF2-40B4-BE49-F238E27FC236}">
                  <a16:creationId xmlns:a16="http://schemas.microsoft.com/office/drawing/2014/main" id="{E8D9CB5C-13DA-4B27-B658-1EE18586C352}"/>
                </a:ext>
              </a:extLst>
            </p:cNvPr>
            <p:cNvSpPr/>
            <p:nvPr/>
          </p:nvSpPr>
          <p:spPr>
            <a:xfrm>
              <a:off x="7674678" y="1448780"/>
              <a:ext cx="666075" cy="155519"/>
            </a:xfrm>
            <a:prstGeom prst="flowChartDecision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8B4B24CC-0AEB-4061-920C-E5D53C23813B}"/>
              </a:ext>
            </a:extLst>
          </p:cNvPr>
          <p:cNvSpPr/>
          <p:nvPr/>
        </p:nvSpPr>
        <p:spPr>
          <a:xfrm>
            <a:off x="5582534" y="1660216"/>
            <a:ext cx="1026932" cy="706021"/>
          </a:xfrm>
          <a:custGeom>
            <a:avLst/>
            <a:gdLst>
              <a:gd name="connsiteX0" fmla="*/ 752037 w 1346291"/>
              <a:gd name="connsiteY0" fmla="*/ 56374 h 925582"/>
              <a:gd name="connsiteX1" fmla="*/ 889197 w 1346291"/>
              <a:gd name="connsiteY1" fmla="*/ 124002 h 925582"/>
              <a:gd name="connsiteX2" fmla="*/ 970159 w 1346291"/>
              <a:gd name="connsiteY2" fmla="*/ 184962 h 925582"/>
              <a:gd name="connsiteX3" fmla="*/ 1019689 w 1346291"/>
              <a:gd name="connsiteY3" fmla="*/ 228777 h 925582"/>
              <a:gd name="connsiteX4" fmla="*/ 1104462 w 1346291"/>
              <a:gd name="connsiteY4" fmla="*/ 278307 h 925582"/>
              <a:gd name="connsiteX5" fmla="*/ 1201617 w 1346291"/>
              <a:gd name="connsiteY5" fmla="*/ 344029 h 925582"/>
              <a:gd name="connsiteX6" fmla="*/ 1323537 w 1346291"/>
              <a:gd name="connsiteY6" fmla="*/ 429754 h 925582"/>
              <a:gd name="connsiteX7" fmla="*/ 1345444 w 1346291"/>
              <a:gd name="connsiteY7" fmla="*/ 478332 h 925582"/>
              <a:gd name="connsiteX8" fmla="*/ 1340682 w 1346291"/>
              <a:gd name="connsiteY8" fmla="*/ 505002 h 925582"/>
              <a:gd name="connsiteX9" fmla="*/ 1330204 w 1346291"/>
              <a:gd name="connsiteY9" fmla="*/ 549769 h 925582"/>
              <a:gd name="connsiteX10" fmla="*/ 1313059 w 1346291"/>
              <a:gd name="connsiteY10" fmla="*/ 593584 h 925582"/>
              <a:gd name="connsiteX11" fmla="*/ 1312107 w 1346291"/>
              <a:gd name="connsiteY11" fmla="*/ 615492 h 925582"/>
              <a:gd name="connsiteX12" fmla="*/ 1336872 w 1346291"/>
              <a:gd name="connsiteY12" fmla="*/ 644067 h 925582"/>
              <a:gd name="connsiteX13" fmla="*/ 1294962 w 1346291"/>
              <a:gd name="connsiteY13" fmla="*/ 719314 h 925582"/>
              <a:gd name="connsiteX14" fmla="*/ 1084459 w 1346291"/>
              <a:gd name="connsiteY14" fmla="*/ 845997 h 925582"/>
              <a:gd name="connsiteX15" fmla="*/ 961587 w 1346291"/>
              <a:gd name="connsiteY15" fmla="*/ 871714 h 925582"/>
              <a:gd name="connsiteX16" fmla="*/ 882529 w 1346291"/>
              <a:gd name="connsiteY16" fmla="*/ 909814 h 925582"/>
              <a:gd name="connsiteX17" fmla="*/ 810139 w 1346291"/>
              <a:gd name="connsiteY17" fmla="*/ 925054 h 925582"/>
              <a:gd name="connsiteX18" fmla="*/ 721557 w 1346291"/>
              <a:gd name="connsiteY18" fmla="*/ 917434 h 925582"/>
              <a:gd name="connsiteX19" fmla="*/ 680599 w 1346291"/>
              <a:gd name="connsiteY19" fmla="*/ 874572 h 925582"/>
              <a:gd name="connsiteX20" fmla="*/ 655834 w 1346291"/>
              <a:gd name="connsiteY20" fmla="*/ 870762 h 925582"/>
              <a:gd name="connsiteX21" fmla="*/ 603447 w 1346291"/>
              <a:gd name="connsiteY21" fmla="*/ 887907 h 925582"/>
              <a:gd name="connsiteX22" fmla="*/ 589159 w 1346291"/>
              <a:gd name="connsiteY22" fmla="*/ 883144 h 925582"/>
              <a:gd name="connsiteX23" fmla="*/ 539629 w 1346291"/>
              <a:gd name="connsiteY23" fmla="*/ 846949 h 925582"/>
              <a:gd name="connsiteX24" fmla="*/ 470097 w 1346291"/>
              <a:gd name="connsiteY24" fmla="*/ 745032 h 925582"/>
              <a:gd name="connsiteX25" fmla="*/ 454857 w 1346291"/>
              <a:gd name="connsiteY25" fmla="*/ 691692 h 925582"/>
              <a:gd name="connsiteX26" fmla="*/ 351987 w 1346291"/>
              <a:gd name="connsiteY26" fmla="*/ 589774 h 925582"/>
              <a:gd name="connsiteX27" fmla="*/ 174822 w 1346291"/>
              <a:gd name="connsiteY27" fmla="*/ 410704 h 925582"/>
              <a:gd name="connsiteX28" fmla="*/ 110052 w 1346291"/>
              <a:gd name="connsiteY28" fmla="*/ 356412 h 925582"/>
              <a:gd name="connsiteX29" fmla="*/ 90049 w 1346291"/>
              <a:gd name="connsiteY29" fmla="*/ 353554 h 925582"/>
              <a:gd name="connsiteX30" fmla="*/ 73857 w 1346291"/>
              <a:gd name="connsiteY30" fmla="*/ 347839 h 925582"/>
              <a:gd name="connsiteX31" fmla="*/ 38614 w 1346291"/>
              <a:gd name="connsiteY31" fmla="*/ 313549 h 925582"/>
              <a:gd name="connsiteX32" fmla="*/ 14802 w 1346291"/>
              <a:gd name="connsiteY32" fmla="*/ 253542 h 925582"/>
              <a:gd name="connsiteX33" fmla="*/ 514 w 1346291"/>
              <a:gd name="connsiteY33" fmla="*/ 154482 h 925582"/>
              <a:gd name="connsiteX34" fmla="*/ 32899 w 1346291"/>
              <a:gd name="connsiteY34" fmla="*/ 87807 h 925582"/>
              <a:gd name="connsiteX35" fmla="*/ 70047 w 1346291"/>
              <a:gd name="connsiteY35" fmla="*/ 58279 h 925582"/>
              <a:gd name="connsiteX36" fmla="*/ 247212 w 1346291"/>
              <a:gd name="connsiteY36" fmla="*/ 10654 h 925582"/>
              <a:gd name="connsiteX37" fmla="*/ 423424 w 1346291"/>
              <a:gd name="connsiteY37" fmla="*/ 177 h 925582"/>
              <a:gd name="connsiteX38" fmla="*/ 497719 w 1346291"/>
              <a:gd name="connsiteY38" fmla="*/ 15417 h 925582"/>
              <a:gd name="connsiteX39" fmla="*/ 576777 w 1346291"/>
              <a:gd name="connsiteY39" fmla="*/ 43992 h 925582"/>
              <a:gd name="connsiteX40" fmla="*/ 592969 w 1346291"/>
              <a:gd name="connsiteY40" fmla="*/ 45897 h 925582"/>
              <a:gd name="connsiteX41" fmla="*/ 620592 w 1346291"/>
              <a:gd name="connsiteY41" fmla="*/ 40182 h 925582"/>
              <a:gd name="connsiteX42" fmla="*/ 752037 w 1346291"/>
              <a:gd name="connsiteY42" fmla="*/ 56374 h 92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46291" h="925582">
                <a:moveTo>
                  <a:pt x="752037" y="56374"/>
                </a:moveTo>
                <a:cubicBezTo>
                  <a:pt x="796804" y="70344"/>
                  <a:pt x="852843" y="102571"/>
                  <a:pt x="889197" y="124002"/>
                </a:cubicBezTo>
                <a:cubicBezTo>
                  <a:pt x="925551" y="145433"/>
                  <a:pt x="948410" y="167500"/>
                  <a:pt x="970159" y="184962"/>
                </a:cubicBezTo>
                <a:cubicBezTo>
                  <a:pt x="991908" y="202424"/>
                  <a:pt x="997305" y="213220"/>
                  <a:pt x="1019689" y="228777"/>
                </a:cubicBezTo>
                <a:cubicBezTo>
                  <a:pt x="1042073" y="244334"/>
                  <a:pt x="1074141" y="259098"/>
                  <a:pt x="1104462" y="278307"/>
                </a:cubicBezTo>
                <a:cubicBezTo>
                  <a:pt x="1134783" y="297516"/>
                  <a:pt x="1165104" y="318788"/>
                  <a:pt x="1201617" y="344029"/>
                </a:cubicBezTo>
                <a:cubicBezTo>
                  <a:pt x="1238130" y="369270"/>
                  <a:pt x="1299566" y="407370"/>
                  <a:pt x="1323537" y="429754"/>
                </a:cubicBezTo>
                <a:cubicBezTo>
                  <a:pt x="1347508" y="452138"/>
                  <a:pt x="1342587" y="465791"/>
                  <a:pt x="1345444" y="478332"/>
                </a:cubicBezTo>
                <a:cubicBezTo>
                  <a:pt x="1348302" y="490873"/>
                  <a:pt x="1343222" y="493096"/>
                  <a:pt x="1340682" y="505002"/>
                </a:cubicBezTo>
                <a:cubicBezTo>
                  <a:pt x="1338142" y="516908"/>
                  <a:pt x="1334808" y="535005"/>
                  <a:pt x="1330204" y="549769"/>
                </a:cubicBezTo>
                <a:cubicBezTo>
                  <a:pt x="1325600" y="564533"/>
                  <a:pt x="1316075" y="582630"/>
                  <a:pt x="1313059" y="593584"/>
                </a:cubicBezTo>
                <a:cubicBezTo>
                  <a:pt x="1310043" y="604538"/>
                  <a:pt x="1308138" y="607078"/>
                  <a:pt x="1312107" y="615492"/>
                </a:cubicBezTo>
                <a:cubicBezTo>
                  <a:pt x="1316076" y="623906"/>
                  <a:pt x="1339729" y="626763"/>
                  <a:pt x="1336872" y="644067"/>
                </a:cubicBezTo>
                <a:cubicBezTo>
                  <a:pt x="1334015" y="661371"/>
                  <a:pt x="1337031" y="685659"/>
                  <a:pt x="1294962" y="719314"/>
                </a:cubicBezTo>
                <a:cubicBezTo>
                  <a:pt x="1252893" y="752969"/>
                  <a:pt x="1140022" y="820597"/>
                  <a:pt x="1084459" y="845997"/>
                </a:cubicBezTo>
                <a:cubicBezTo>
                  <a:pt x="1028897" y="871397"/>
                  <a:pt x="995242" y="861078"/>
                  <a:pt x="961587" y="871714"/>
                </a:cubicBezTo>
                <a:cubicBezTo>
                  <a:pt x="927932" y="882350"/>
                  <a:pt x="907770" y="900924"/>
                  <a:pt x="882529" y="909814"/>
                </a:cubicBezTo>
                <a:cubicBezTo>
                  <a:pt x="857288" y="918704"/>
                  <a:pt x="836968" y="923784"/>
                  <a:pt x="810139" y="925054"/>
                </a:cubicBezTo>
                <a:cubicBezTo>
                  <a:pt x="783310" y="926324"/>
                  <a:pt x="743147" y="925848"/>
                  <a:pt x="721557" y="917434"/>
                </a:cubicBezTo>
                <a:cubicBezTo>
                  <a:pt x="699967" y="909020"/>
                  <a:pt x="691553" y="882351"/>
                  <a:pt x="680599" y="874572"/>
                </a:cubicBezTo>
                <a:cubicBezTo>
                  <a:pt x="669645" y="866793"/>
                  <a:pt x="668693" y="868540"/>
                  <a:pt x="655834" y="870762"/>
                </a:cubicBezTo>
                <a:cubicBezTo>
                  <a:pt x="642975" y="872984"/>
                  <a:pt x="614559" y="885843"/>
                  <a:pt x="603447" y="887907"/>
                </a:cubicBezTo>
                <a:cubicBezTo>
                  <a:pt x="592335" y="889971"/>
                  <a:pt x="599795" y="889970"/>
                  <a:pt x="589159" y="883144"/>
                </a:cubicBezTo>
                <a:cubicBezTo>
                  <a:pt x="578523" y="876318"/>
                  <a:pt x="559473" y="869968"/>
                  <a:pt x="539629" y="846949"/>
                </a:cubicBezTo>
                <a:cubicBezTo>
                  <a:pt x="519785" y="823930"/>
                  <a:pt x="484226" y="770908"/>
                  <a:pt x="470097" y="745032"/>
                </a:cubicBezTo>
                <a:cubicBezTo>
                  <a:pt x="455968" y="719156"/>
                  <a:pt x="474542" y="717568"/>
                  <a:pt x="454857" y="691692"/>
                </a:cubicBezTo>
                <a:cubicBezTo>
                  <a:pt x="435172" y="665816"/>
                  <a:pt x="351987" y="589774"/>
                  <a:pt x="351987" y="589774"/>
                </a:cubicBezTo>
                <a:cubicBezTo>
                  <a:pt x="305315" y="542943"/>
                  <a:pt x="215144" y="449598"/>
                  <a:pt x="174822" y="410704"/>
                </a:cubicBezTo>
                <a:cubicBezTo>
                  <a:pt x="134499" y="371810"/>
                  <a:pt x="124181" y="365937"/>
                  <a:pt x="110052" y="356412"/>
                </a:cubicBezTo>
                <a:cubicBezTo>
                  <a:pt x="95923" y="346887"/>
                  <a:pt x="96081" y="354983"/>
                  <a:pt x="90049" y="353554"/>
                </a:cubicBezTo>
                <a:cubicBezTo>
                  <a:pt x="84017" y="352125"/>
                  <a:pt x="82429" y="354506"/>
                  <a:pt x="73857" y="347839"/>
                </a:cubicBezTo>
                <a:cubicBezTo>
                  <a:pt x="65285" y="341172"/>
                  <a:pt x="48456" y="329265"/>
                  <a:pt x="38614" y="313549"/>
                </a:cubicBezTo>
                <a:cubicBezTo>
                  <a:pt x="28771" y="297833"/>
                  <a:pt x="21152" y="280053"/>
                  <a:pt x="14802" y="253542"/>
                </a:cubicBezTo>
                <a:cubicBezTo>
                  <a:pt x="8452" y="227031"/>
                  <a:pt x="-2502" y="182105"/>
                  <a:pt x="514" y="154482"/>
                </a:cubicBezTo>
                <a:cubicBezTo>
                  <a:pt x="3530" y="126860"/>
                  <a:pt x="21310" y="103841"/>
                  <a:pt x="32899" y="87807"/>
                </a:cubicBezTo>
                <a:cubicBezTo>
                  <a:pt x="44488" y="71773"/>
                  <a:pt x="34328" y="71138"/>
                  <a:pt x="70047" y="58279"/>
                </a:cubicBezTo>
                <a:cubicBezTo>
                  <a:pt x="105766" y="45420"/>
                  <a:pt x="188316" y="20338"/>
                  <a:pt x="247212" y="10654"/>
                </a:cubicBezTo>
                <a:cubicBezTo>
                  <a:pt x="306108" y="970"/>
                  <a:pt x="381673" y="-617"/>
                  <a:pt x="423424" y="177"/>
                </a:cubicBezTo>
                <a:cubicBezTo>
                  <a:pt x="465175" y="971"/>
                  <a:pt x="472160" y="8114"/>
                  <a:pt x="497719" y="15417"/>
                </a:cubicBezTo>
                <a:cubicBezTo>
                  <a:pt x="523278" y="22719"/>
                  <a:pt x="560902" y="38912"/>
                  <a:pt x="576777" y="43992"/>
                </a:cubicBezTo>
                <a:cubicBezTo>
                  <a:pt x="592652" y="49072"/>
                  <a:pt x="585666" y="46532"/>
                  <a:pt x="592969" y="45897"/>
                </a:cubicBezTo>
                <a:cubicBezTo>
                  <a:pt x="600271" y="45262"/>
                  <a:pt x="601383" y="41769"/>
                  <a:pt x="620592" y="40182"/>
                </a:cubicBezTo>
                <a:cubicBezTo>
                  <a:pt x="639801" y="38595"/>
                  <a:pt x="707270" y="42404"/>
                  <a:pt x="752037" y="56374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Idea: Detect 2D bounding boxes and calculate convex hull within bounding boxes</a:t>
            </a:r>
          </a:p>
          <a:p>
            <a:pPr marL="0" indent="0">
              <a:buNone/>
            </a:pPr>
            <a:r>
              <a:rPr lang="en-US" dirty="0"/>
              <a:t>Problem: Dataset with high quality annotations is needed</a:t>
            </a:r>
          </a:p>
          <a:p>
            <a:pPr marL="0" indent="0">
              <a:buNone/>
            </a:pPr>
            <a:r>
              <a:rPr lang="en-US" dirty="0"/>
              <a:t>Solution: Training different CNNs with different datasets in </a:t>
            </a:r>
            <a:r>
              <a:rPr lang="en-US" dirty="0" err="1"/>
              <a:t>TensorBox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3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AEF1475-FB42-4D6B-979C-15A96518AA59}"/>
              </a:ext>
            </a:extLst>
          </p:cNvPr>
          <p:cNvGrpSpPr/>
          <p:nvPr/>
        </p:nvGrpSpPr>
        <p:grpSpPr>
          <a:xfrm>
            <a:off x="914400" y="3248980"/>
            <a:ext cx="3921460" cy="2556399"/>
            <a:chOff x="914400" y="2708920"/>
            <a:chExt cx="3921460" cy="255639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73A958A-E763-4603-A09E-7D185E9DF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708920"/>
              <a:ext cx="1113148" cy="1096283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C5D6B45-72AF-4E2F-A282-48E1F8770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7548" y="2708920"/>
              <a:ext cx="1118657" cy="109628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A9EF078-191D-43A6-B031-701B5D7E2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5411" y="2708920"/>
              <a:ext cx="1690449" cy="113174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717050C-1BFD-4C75-918F-9273B46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" y="3789040"/>
              <a:ext cx="1381125" cy="100012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55F3FBBF-8800-4961-B1DE-18150C58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5525" y="3789040"/>
              <a:ext cx="1314703" cy="100307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35421FFA-AC02-44B8-BE8B-4C499A57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0228" y="3789040"/>
              <a:ext cx="1225632" cy="100375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B6F7D92-39CC-4050-95F0-8397B2ACCA26}"/>
                </a:ext>
              </a:extLst>
            </p:cNvPr>
            <p:cNvSpPr txBox="1"/>
            <p:nvPr/>
          </p:nvSpPr>
          <p:spPr>
            <a:xfrm>
              <a:off x="1975528" y="4865209"/>
              <a:ext cx="16484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BoxCars116K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8133986-75B9-4F76-80D4-6CFF2392F41A}"/>
              </a:ext>
            </a:extLst>
          </p:cNvPr>
          <p:cNvGrpSpPr/>
          <p:nvPr/>
        </p:nvGrpSpPr>
        <p:grpSpPr>
          <a:xfrm>
            <a:off x="6443703" y="3253720"/>
            <a:ext cx="4819701" cy="2439768"/>
            <a:chOff x="5842033" y="3248444"/>
            <a:chExt cx="4819701" cy="243976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AA3728F-A35D-4E6C-BEDD-80CB7CA4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3972" y="3248980"/>
              <a:ext cx="1613046" cy="926802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C447A7E9-6CC6-4B07-917A-01191C624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0850" y="3248980"/>
              <a:ext cx="1637669" cy="92680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BEE214B-B1B0-4F31-A91D-C21451228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78519" y="3248444"/>
              <a:ext cx="1583215" cy="927338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57481BB-98A5-482C-95E8-81D5F3421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2033" y="4175782"/>
              <a:ext cx="1598817" cy="952757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E90B8DE1-12B1-4788-83E1-C4CB2C68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0850" y="4175782"/>
              <a:ext cx="1637669" cy="953770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880E865-F859-4F53-BCE8-952653658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-1" r="1725"/>
            <a:stretch/>
          </p:blipFill>
          <p:spPr>
            <a:xfrm>
              <a:off x="9078519" y="4171487"/>
              <a:ext cx="1583215" cy="957052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863BE6F-00DB-4CEB-80DD-A66B3250BAA7}"/>
                </a:ext>
              </a:extLst>
            </p:cNvPr>
            <p:cNvSpPr txBox="1"/>
            <p:nvPr/>
          </p:nvSpPr>
          <p:spPr>
            <a:xfrm>
              <a:off x="7608168" y="5288102"/>
              <a:ext cx="1138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COD20K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16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3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A022664-A7E8-49BE-AFD1-DA2F17FFEF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0699" y="2780928"/>
          <a:ext cx="10363203" cy="219456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548897">
                  <a:extLst>
                    <a:ext uri="{9D8B030D-6E8A-4147-A177-3AD203B41FA5}">
                      <a16:colId xmlns:a16="http://schemas.microsoft.com/office/drawing/2014/main" val="781068770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11958675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504668735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2027369296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2234959488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2602256443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3635671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BoxCars116K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COD20K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Inception</a:t>
                      </a:r>
                    </a:p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</a:t>
                      </a:r>
                    </a:p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Inception</a:t>
                      </a:r>
                    </a:p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Resnet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9388" indent="-179388" algn="ctr"/>
                      <a:r>
                        <a:rPr lang="en-US" dirty="0"/>
                        <a:t>VGG</a:t>
                      </a:r>
                    </a:p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82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 x H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224x224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224x224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224x224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864x480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864x480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864x480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8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6430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59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BESCHREIBUNG RESNET BZW. AUSGEWÄHLTES NETZ UND VORGEHEN VON TENSORBOX IN BILDERN ILLUSTRIERT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4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761804-68A1-473A-975A-BEFC242C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48780"/>
            <a:ext cx="8635131" cy="505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BESCHREIBUNG RESNET BZW. AUSGEWÄHLTES NETZ UND VORGEHEN VON TENSORBOX IN BILDERN ILLUSTRIERT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B4AC2B-8C17-48A1-9598-7DBDA41D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287" y="500062"/>
            <a:ext cx="30194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1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BESCHREIBUNG RESNET BZW. AUSGEWÄHLTES NETZ UND VORGEHEN VON TENSORBOX IN BILDERN ILLUSTRIERT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https://arxiv.org/pdf/1512.03385.pdf RESNET100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http://www.image-net.org/challenges/LSVRC/2013/slides/overfeat_ilsvrc2013.pdf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http://mdlai.com/2016/03/29/player-tracker/</a:t>
            </a:r>
            <a:r>
              <a:rPr lang="en-US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0300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347-FBA1-40BC-802E-561844D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2D – Bounding 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329A4-ED42-40DC-8530-678766E4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870E3E-3405-440E-A382-BEA45B91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B8BA3-27BD-4690-80B3-7271FFCDF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6B6226D-CB75-4D38-A026-805178C9F43F}"/>
              </a:ext>
            </a:extLst>
          </p:cNvPr>
          <p:cNvSpPr txBox="1">
            <a:spLocks/>
          </p:cNvSpPr>
          <p:nvPr/>
        </p:nvSpPr>
        <p:spPr>
          <a:xfrm>
            <a:off x="11816447" y="6444567"/>
            <a:ext cx="328225" cy="4048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5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A022664-A7E8-49BE-AFD1-DA2F17FFE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1610"/>
              </p:ext>
            </p:extLst>
          </p:nvPr>
        </p:nvGraphicFramePr>
        <p:xfrm>
          <a:off x="910699" y="2780928"/>
          <a:ext cx="10363203" cy="265176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548897">
                  <a:extLst>
                    <a:ext uri="{9D8B030D-6E8A-4147-A177-3AD203B41FA5}">
                      <a16:colId xmlns:a16="http://schemas.microsoft.com/office/drawing/2014/main" val="781068770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11958675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504668735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2027369296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2234959488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2602256443"/>
                    </a:ext>
                  </a:extLst>
                </a:gridCol>
                <a:gridCol w="1469051">
                  <a:extLst>
                    <a:ext uri="{9D8B030D-6E8A-4147-A177-3AD203B41FA5}">
                      <a16:colId xmlns:a16="http://schemas.microsoft.com/office/drawing/2014/main" val="3635671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BoxCars116K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COD20K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Inception</a:t>
                      </a:r>
                    </a:p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</a:t>
                      </a:r>
                    </a:p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Inception</a:t>
                      </a:r>
                    </a:p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388" indent="-179388" algn="ctr"/>
                      <a:r>
                        <a:rPr lang="en-US" dirty="0"/>
                        <a:t>VGG</a:t>
                      </a:r>
                    </a:p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82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3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IOU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72711427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948879FA-761A-4E98-9625-563F226125AF}"/>
              </a:ext>
            </a:extLst>
          </p:cNvPr>
          <p:cNvSpPr/>
          <p:nvPr/>
        </p:nvSpPr>
        <p:spPr>
          <a:xfrm>
            <a:off x="8400256" y="3248980"/>
            <a:ext cx="1368152" cy="2183708"/>
          </a:xfrm>
          <a:prstGeom prst="rect">
            <a:avLst/>
          </a:prstGeom>
          <a:solidFill>
            <a:srgbClr val="640000">
              <a:alpha val="47843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1849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388</Words>
  <Application>Microsoft Office PowerPoint</Application>
  <PresentationFormat>Breitbild</PresentationFormat>
  <Paragraphs>130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Arial</vt:lpstr>
      <vt:lpstr>Calibri</vt:lpstr>
      <vt:lpstr>Helvetica</vt:lpstr>
      <vt:lpstr>Open Sans</vt:lpstr>
      <vt:lpstr>Open Sans Light</vt:lpstr>
      <vt:lpstr>Roboto Light</vt:lpstr>
      <vt:lpstr>Carbon - 16x9</vt:lpstr>
      <vt:lpstr>2_Office Theme</vt:lpstr>
      <vt:lpstr>3D Bounding Box Estimation</vt:lpstr>
      <vt:lpstr>1. Motivation</vt:lpstr>
      <vt:lpstr>PowerPoint-Präsentation</vt:lpstr>
      <vt:lpstr>2. 2D – Bounding Box</vt:lpstr>
      <vt:lpstr>2. 2D – Bounding Box</vt:lpstr>
      <vt:lpstr>2. 2D – Bounding Box</vt:lpstr>
      <vt:lpstr>2. 2D – Bounding Box</vt:lpstr>
      <vt:lpstr>2. 2D – Bounding Box</vt:lpstr>
      <vt:lpstr>2. 2D – Bounding Box</vt:lpstr>
      <vt:lpstr>3. Silhouette Extraction</vt:lpstr>
      <vt:lpstr>3. Silhouette Extraction</vt:lpstr>
      <vt:lpstr>4. 3D – Bounding Box</vt:lpstr>
      <vt:lpstr>4. 3D – Bounding Box</vt:lpstr>
      <vt:lpstr>4. 3D – Bounding Box</vt:lpstr>
      <vt:lpstr>4. 3D – Bounding Box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1544</cp:revision>
  <dcterms:created xsi:type="dcterms:W3CDTF">2014-10-08T23:03:32Z</dcterms:created>
  <dcterms:modified xsi:type="dcterms:W3CDTF">2017-08-20T19:00:00Z</dcterms:modified>
</cp:coreProperties>
</file>